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74" r:id="rId3"/>
    <p:sldId id="358" r:id="rId4"/>
    <p:sldId id="359" r:id="rId5"/>
    <p:sldId id="360" r:id="rId6"/>
    <p:sldId id="361" r:id="rId7"/>
    <p:sldId id="362" r:id="rId8"/>
    <p:sldId id="363" r:id="rId9"/>
    <p:sldId id="364" r:id="rId10"/>
    <p:sldId id="367" r:id="rId11"/>
    <p:sldId id="368" r:id="rId12"/>
    <p:sldId id="366" r:id="rId13"/>
    <p:sldId id="369" r:id="rId14"/>
    <p:sldId id="365" r:id="rId15"/>
    <p:sldId id="370" r:id="rId16"/>
    <p:sldId id="371" r:id="rId17"/>
    <p:sldId id="372" r:id="rId18"/>
    <p:sldId id="375" r:id="rId19"/>
    <p:sldId id="393" r:id="rId20"/>
    <p:sldId id="376" r:id="rId21"/>
    <p:sldId id="377" r:id="rId22"/>
    <p:sldId id="378" r:id="rId23"/>
    <p:sldId id="379" r:id="rId24"/>
    <p:sldId id="396" r:id="rId25"/>
    <p:sldId id="381" r:id="rId26"/>
    <p:sldId id="380" r:id="rId27"/>
    <p:sldId id="382" r:id="rId28"/>
    <p:sldId id="384" r:id="rId29"/>
    <p:sldId id="383" r:id="rId30"/>
    <p:sldId id="385" r:id="rId31"/>
    <p:sldId id="386" r:id="rId32"/>
    <p:sldId id="387" r:id="rId33"/>
    <p:sldId id="388" r:id="rId34"/>
    <p:sldId id="390" r:id="rId35"/>
    <p:sldId id="391" r:id="rId36"/>
    <p:sldId id="392" r:id="rId37"/>
    <p:sldId id="394" r:id="rId38"/>
    <p:sldId id="395" r:id="rId39"/>
    <p:sldId id="397" r:id="rId40"/>
    <p:sldId id="398" r:id="rId41"/>
    <p:sldId id="399" r:id="rId42"/>
    <p:sldId id="400" r:id="rId43"/>
    <p:sldId id="401" r:id="rId44"/>
    <p:sldId id="402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1" autoAdjust="0"/>
    <p:restoredTop sz="94660"/>
  </p:normalViewPr>
  <p:slideViewPr>
    <p:cSldViewPr snapToGrid="0">
      <p:cViewPr>
        <p:scale>
          <a:sx n="100" d="100"/>
          <a:sy n="100" d="100"/>
        </p:scale>
        <p:origin x="178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4DB45-1B19-49D4-9DA8-262920844A8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31BA-6F0D-4ED7-B9C4-531F9876D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2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4DB45-1B19-49D4-9DA8-262920844A8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31BA-6F0D-4ED7-B9C4-531F9876D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86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4DB45-1B19-49D4-9DA8-262920844A8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31BA-6F0D-4ED7-B9C4-531F9876D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6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4DB45-1B19-49D4-9DA8-262920844A8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31BA-6F0D-4ED7-B9C4-531F9876D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23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4DB45-1B19-49D4-9DA8-262920844A8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31BA-6F0D-4ED7-B9C4-531F9876D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75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4DB45-1B19-49D4-9DA8-262920844A8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31BA-6F0D-4ED7-B9C4-531F9876D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72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4DB45-1B19-49D4-9DA8-262920844A8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31BA-6F0D-4ED7-B9C4-531F9876D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56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4DB45-1B19-49D4-9DA8-262920844A8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31BA-6F0D-4ED7-B9C4-531F9876D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4DB45-1B19-49D4-9DA8-262920844A8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31BA-6F0D-4ED7-B9C4-531F9876D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48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4DB45-1B19-49D4-9DA8-262920844A8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31BA-6F0D-4ED7-B9C4-531F9876D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2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4DB45-1B19-49D4-9DA8-262920844A8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31BA-6F0D-4ED7-B9C4-531F9876D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52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4DB45-1B19-49D4-9DA8-262920844A8E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931BA-6F0D-4ED7-B9C4-531F9876D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4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F01D-1109-4A83-B31D-8D29FEA279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/>
              <a:t>Local Filtering and Edge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C8BB55-3666-4330-8C14-D502F965C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602038"/>
            <a:ext cx="6858000" cy="1655762"/>
          </a:xfrm>
        </p:spPr>
        <p:txBody>
          <a:bodyPr/>
          <a:lstStyle/>
          <a:p>
            <a:pPr algn="l"/>
            <a:r>
              <a:rPr lang="en-US"/>
              <a:t>Alessandro Giusti</a:t>
            </a:r>
          </a:p>
        </p:txBody>
      </p:sp>
    </p:spTree>
    <p:extLst>
      <p:ext uri="{BB962C8B-B14F-4D97-AF65-F5344CB8AC3E}">
        <p14:creationId xmlns:p14="http://schemas.microsoft.com/office/powerpoint/2010/main" val="739411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7AA7-EC3F-4B0D-B11C-E5102193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D2D19F-5828-456D-9629-70B47D15C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874142"/>
            <a:ext cx="7886700" cy="2254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690AD3-99D1-4B46-9B7D-C8A17A57B63D}"/>
              </a:ext>
            </a:extLst>
          </p:cNvPr>
          <p:cNvSpPr txBox="1"/>
          <p:nvPr/>
        </p:nvSpPr>
        <p:spPr>
          <a:xfrm>
            <a:off x="771525" y="502950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40422-05AB-42E5-9969-27FF3F09001E}"/>
              </a:ext>
            </a:extLst>
          </p:cNvPr>
          <p:cNvSpPr txBox="1"/>
          <p:nvPr/>
        </p:nvSpPr>
        <p:spPr>
          <a:xfrm>
            <a:off x="3737142" y="4844839"/>
            <a:ext cx="78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Kernel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05AB72-BF6E-41A6-80D7-73659DC4392A}"/>
              </a:ext>
            </a:extLst>
          </p:cNvPr>
          <p:cNvSpPr/>
          <p:nvPr/>
        </p:nvSpPr>
        <p:spPr>
          <a:xfrm>
            <a:off x="6010275" y="2781300"/>
            <a:ext cx="2505075" cy="2432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73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7AA7-EC3F-4B0D-B11C-E5102193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D2D19F-5828-456D-9629-70B47D15C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874142"/>
            <a:ext cx="7886700" cy="2254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690AD3-99D1-4B46-9B7D-C8A17A57B63D}"/>
              </a:ext>
            </a:extLst>
          </p:cNvPr>
          <p:cNvSpPr txBox="1"/>
          <p:nvPr/>
        </p:nvSpPr>
        <p:spPr>
          <a:xfrm>
            <a:off x="771525" y="502950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40422-05AB-42E5-9969-27FF3F09001E}"/>
              </a:ext>
            </a:extLst>
          </p:cNvPr>
          <p:cNvSpPr txBox="1"/>
          <p:nvPr/>
        </p:nvSpPr>
        <p:spPr>
          <a:xfrm>
            <a:off x="3737142" y="4844839"/>
            <a:ext cx="78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Kernel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F368A-19E9-4C48-B3FC-5017B3DA1864}"/>
              </a:ext>
            </a:extLst>
          </p:cNvPr>
          <p:cNvSpPr txBox="1"/>
          <p:nvPr/>
        </p:nvSpPr>
        <p:spPr>
          <a:xfrm>
            <a:off x="6178737" y="5128446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same as original</a:t>
            </a:r>
          </a:p>
        </p:txBody>
      </p:sp>
    </p:spTree>
    <p:extLst>
      <p:ext uri="{BB962C8B-B14F-4D97-AF65-F5344CB8AC3E}">
        <p14:creationId xmlns:p14="http://schemas.microsoft.com/office/powerpoint/2010/main" val="1703510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2D51-856E-49E9-B34B-23F1517D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F34C09-442C-4D84-AD4A-6C546FB5E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920475"/>
            <a:ext cx="7886700" cy="2161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8AE352-D823-4BBB-8382-2BC9A0356ACE}"/>
              </a:ext>
            </a:extLst>
          </p:cNvPr>
          <p:cNvSpPr txBox="1"/>
          <p:nvPr/>
        </p:nvSpPr>
        <p:spPr>
          <a:xfrm>
            <a:off x="695325" y="497883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1BB9A-334E-478E-AD63-395CFFD50DB7}"/>
              </a:ext>
            </a:extLst>
          </p:cNvPr>
          <p:cNvSpPr txBox="1"/>
          <p:nvPr/>
        </p:nvSpPr>
        <p:spPr>
          <a:xfrm>
            <a:off x="3737142" y="4844839"/>
            <a:ext cx="78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Kernel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D638E5-C185-4466-BACA-E57CB5C4D0CD}"/>
              </a:ext>
            </a:extLst>
          </p:cNvPr>
          <p:cNvSpPr/>
          <p:nvPr/>
        </p:nvSpPr>
        <p:spPr>
          <a:xfrm>
            <a:off x="6010275" y="2781300"/>
            <a:ext cx="2505075" cy="2432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85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2D51-856E-49E9-B34B-23F1517D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F34C09-442C-4D84-AD4A-6C546FB5E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920475"/>
            <a:ext cx="7886700" cy="2161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8AE352-D823-4BBB-8382-2BC9A0356ACE}"/>
              </a:ext>
            </a:extLst>
          </p:cNvPr>
          <p:cNvSpPr txBox="1"/>
          <p:nvPr/>
        </p:nvSpPr>
        <p:spPr>
          <a:xfrm>
            <a:off x="695325" y="497883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1BB9A-334E-478E-AD63-395CFFD50DB7}"/>
              </a:ext>
            </a:extLst>
          </p:cNvPr>
          <p:cNvSpPr txBox="1"/>
          <p:nvPr/>
        </p:nvSpPr>
        <p:spPr>
          <a:xfrm>
            <a:off x="3737142" y="4844839"/>
            <a:ext cx="78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Kernel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91984-12AF-4DFD-942F-9ECC6E6A5726}"/>
              </a:ext>
            </a:extLst>
          </p:cNvPr>
          <p:cNvSpPr txBox="1"/>
          <p:nvPr/>
        </p:nvSpPr>
        <p:spPr>
          <a:xfrm>
            <a:off x="6178737" y="5128446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smoothed</a:t>
            </a:r>
          </a:p>
        </p:txBody>
      </p:sp>
    </p:spTree>
    <p:extLst>
      <p:ext uri="{BB962C8B-B14F-4D97-AF65-F5344CB8AC3E}">
        <p14:creationId xmlns:p14="http://schemas.microsoft.com/office/powerpoint/2010/main" val="617980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4BB7-8A6D-49D0-A4E7-567BFBDE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C54E62-795E-46A5-9C31-18D6B3F2A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023754"/>
            <a:ext cx="7886700" cy="1955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50DCB8-DC92-4D43-B3A4-F3D30B842AB8}"/>
              </a:ext>
            </a:extLst>
          </p:cNvPr>
          <p:cNvSpPr txBox="1"/>
          <p:nvPr/>
        </p:nvSpPr>
        <p:spPr>
          <a:xfrm>
            <a:off x="695325" y="497883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7FA33D-2845-487C-8190-ACE7D84E7A2E}"/>
              </a:ext>
            </a:extLst>
          </p:cNvPr>
          <p:cNvSpPr txBox="1"/>
          <p:nvPr/>
        </p:nvSpPr>
        <p:spPr>
          <a:xfrm>
            <a:off x="4277523" y="4794168"/>
            <a:ext cx="78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Kernel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D77356-506A-4842-A7B6-AB79E2C1E364}"/>
              </a:ext>
            </a:extLst>
          </p:cNvPr>
          <p:cNvSpPr/>
          <p:nvPr/>
        </p:nvSpPr>
        <p:spPr>
          <a:xfrm>
            <a:off x="6581775" y="2781300"/>
            <a:ext cx="1933575" cy="2432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05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4BB7-8A6D-49D0-A4E7-567BFBDE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C54E62-795E-46A5-9C31-18D6B3F2A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023754"/>
            <a:ext cx="7886700" cy="1955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50DCB8-DC92-4D43-B3A4-F3D30B842AB8}"/>
              </a:ext>
            </a:extLst>
          </p:cNvPr>
          <p:cNvSpPr txBox="1"/>
          <p:nvPr/>
        </p:nvSpPr>
        <p:spPr>
          <a:xfrm>
            <a:off x="695325" y="497883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7FA33D-2845-487C-8190-ACE7D84E7A2E}"/>
              </a:ext>
            </a:extLst>
          </p:cNvPr>
          <p:cNvSpPr txBox="1"/>
          <p:nvPr/>
        </p:nvSpPr>
        <p:spPr>
          <a:xfrm>
            <a:off x="4277523" y="4794168"/>
            <a:ext cx="78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Kernel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8B031-079A-4A76-A9C3-5908DB2C93E2}"/>
              </a:ext>
            </a:extLst>
          </p:cNvPr>
          <p:cNvSpPr txBox="1"/>
          <p:nvPr/>
        </p:nvSpPr>
        <p:spPr>
          <a:xfrm>
            <a:off x="6545579" y="4886501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sharpened</a:t>
            </a:r>
          </a:p>
        </p:txBody>
      </p:sp>
    </p:spTree>
    <p:extLst>
      <p:ext uri="{BB962C8B-B14F-4D97-AF65-F5344CB8AC3E}">
        <p14:creationId xmlns:p14="http://schemas.microsoft.com/office/powerpoint/2010/main" val="877367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4862B-A112-497E-9137-30CB64FEA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Sharpening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66C493-2FB6-4B51-BB95-2EEE2F56D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93186"/>
            <a:ext cx="7886700" cy="421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58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BC8EB-C857-4442-B44D-EA2618529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does sharpening work?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F0B40C-79EA-4A6B-8225-FD20ABAA4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4323"/>
          <a:stretch/>
        </p:blipFill>
        <p:spPr>
          <a:xfrm>
            <a:off x="505397" y="1606550"/>
            <a:ext cx="8133205" cy="2171701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943D5B6-1B03-4D7E-85E6-20C08F667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23"/>
          <a:stretch/>
        </p:blipFill>
        <p:spPr>
          <a:xfrm>
            <a:off x="505397" y="4105274"/>
            <a:ext cx="8133205" cy="217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13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69E0C3-C57F-49E2-AC1D-73D958011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Edge detection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09FDF8-828F-49E5-9E2C-4CAF8D063E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11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0BB00D-532F-4DB8-B027-38FFE161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Edges are important features when we look at images!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05D4AF-A195-436A-AB23-8EAA0D28E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06356"/>
            <a:ext cx="7886700" cy="3789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2861CE-D838-4CEE-A56F-9BCD883C4511}"/>
              </a:ext>
            </a:extLst>
          </p:cNvPr>
          <p:cNvSpPr txBox="1"/>
          <p:nvPr/>
        </p:nvSpPr>
        <p:spPr>
          <a:xfrm>
            <a:off x="4148081" y="6488668"/>
            <a:ext cx="499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Szelinski: Computer Vision: theory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328501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69E0C3-C57F-49E2-AC1D-73D958011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 filtering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09FDF8-828F-49E5-9E2C-4CAF8D063E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25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E41B9-F96D-491B-9858-FC513C966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Causes of edges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D14B84-1EAD-4C9E-A168-661F1DD13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135" y="1825625"/>
            <a:ext cx="7547729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7E2677-943F-4C01-A55C-7C51E37ECB68}"/>
              </a:ext>
            </a:extLst>
          </p:cNvPr>
          <p:cNvSpPr txBox="1"/>
          <p:nvPr/>
        </p:nvSpPr>
        <p:spPr>
          <a:xfrm>
            <a:off x="6698843" y="6488668"/>
            <a:ext cx="244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Slide credit: K. Grauman</a:t>
            </a:r>
          </a:p>
        </p:txBody>
      </p:sp>
    </p:spTree>
    <p:extLst>
      <p:ext uri="{BB962C8B-B14F-4D97-AF65-F5344CB8AC3E}">
        <p14:creationId xmlns:p14="http://schemas.microsoft.com/office/powerpoint/2010/main" val="193260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E9D49-3A08-4E3A-8E78-171F16F55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 edge?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311FB7-2A2B-4774-A0FD-44A8B3675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99797"/>
            <a:ext cx="7886700" cy="38029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D820E8-5CD8-4E51-9237-94A2DBD8BF57}"/>
              </a:ext>
            </a:extLst>
          </p:cNvPr>
          <p:cNvSpPr txBox="1"/>
          <p:nvPr/>
        </p:nvSpPr>
        <p:spPr>
          <a:xfrm>
            <a:off x="6698843" y="6488668"/>
            <a:ext cx="244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Slide credit: K. Grauman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B1E3B-C2BC-4A3F-BBD4-EC94BA5876CC}"/>
              </a:ext>
            </a:extLst>
          </p:cNvPr>
          <p:cNvSpPr txBox="1"/>
          <p:nvPr/>
        </p:nvSpPr>
        <p:spPr>
          <a:xfrm>
            <a:off x="1409700" y="5665567"/>
            <a:ext cx="2622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Rapid changes in intensity</a:t>
            </a:r>
            <a:br>
              <a:rPr lang="en-US"/>
            </a:br>
            <a:r>
              <a:rPr lang="en-US"/>
              <a:t>(edges)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539792-B01D-41C9-AC22-2B6F8E531BE2}"/>
              </a:ext>
            </a:extLst>
          </p:cNvPr>
          <p:cNvCxnSpPr>
            <a:cxnSpLocks/>
          </p:cNvCxnSpPr>
          <p:nvPr/>
        </p:nvCxnSpPr>
        <p:spPr>
          <a:xfrm flipH="1" flipV="1">
            <a:off x="1409700" y="4743450"/>
            <a:ext cx="85726" cy="922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5469BA-177E-4BEC-8277-45ECB557D6AB}"/>
              </a:ext>
            </a:extLst>
          </p:cNvPr>
          <p:cNvCxnSpPr/>
          <p:nvPr/>
        </p:nvCxnSpPr>
        <p:spPr>
          <a:xfrm flipV="1">
            <a:off x="1752600" y="4743450"/>
            <a:ext cx="628650" cy="936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993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F6A54-F5AC-4241-B48C-AF7B8B10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2D...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CC835-FE99-4E34-BA87-3201008EA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222500"/>
          </a:xfrm>
        </p:spPr>
        <p:txBody>
          <a:bodyPr>
            <a:normAutofit lnSpcReduction="10000"/>
          </a:bodyPr>
          <a:lstStyle/>
          <a:p>
            <a:r>
              <a:rPr lang="en-US"/>
              <a:t>In 2D, the derivative corresponds to the </a:t>
            </a:r>
            <a:r>
              <a:rPr lang="en-US" b="1"/>
              <a:t>gradient</a:t>
            </a:r>
          </a:p>
          <a:p>
            <a:r>
              <a:rPr lang="en-US"/>
              <a:t>The gradient is a vector defined for every point in the image</a:t>
            </a:r>
          </a:p>
          <a:p>
            <a:r>
              <a:rPr lang="en-US"/>
              <a:t>It points to the direction of most rapid increase of the intensity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75DE3-77D6-460F-8641-12CAC16C2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4183061"/>
            <a:ext cx="7562850" cy="2141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6108EA-ABB8-4C63-8FF5-734FE550EEED}"/>
              </a:ext>
            </a:extLst>
          </p:cNvPr>
          <p:cNvSpPr txBox="1"/>
          <p:nvPr/>
        </p:nvSpPr>
        <p:spPr>
          <a:xfrm>
            <a:off x="7141336" y="6488668"/>
            <a:ext cx="20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Slide credit: S. Seitz</a:t>
            </a:r>
          </a:p>
        </p:txBody>
      </p:sp>
    </p:spTree>
    <p:extLst>
      <p:ext uri="{BB962C8B-B14F-4D97-AF65-F5344CB8AC3E}">
        <p14:creationId xmlns:p14="http://schemas.microsoft.com/office/powerpoint/2010/main" val="2330951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5178-EE92-4199-9B1C-AF2F45B95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Gradient direction and strength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E5065-B00C-4007-983F-B639375C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752849"/>
            <a:ext cx="7886700" cy="2424113"/>
          </a:xfrm>
        </p:spPr>
        <p:txBody>
          <a:bodyPr/>
          <a:lstStyle/>
          <a:p>
            <a:r>
              <a:rPr lang="en-US"/>
              <a:t>Gradient direction (orthogonal to the edge):</a:t>
            </a:r>
          </a:p>
          <a:p>
            <a:pPr marL="0" indent="0">
              <a:buNone/>
            </a:pPr>
            <a:r>
              <a:rPr lang="en-US"/>
              <a:t> </a:t>
            </a:r>
          </a:p>
          <a:p>
            <a:endParaRPr lang="en-US"/>
          </a:p>
          <a:p>
            <a:r>
              <a:rPr lang="en-US"/>
              <a:t>Gradient magnitude (strength of the edge):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68EC5-5611-4844-9BC3-A51323672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1287178"/>
            <a:ext cx="7562850" cy="2141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E3439-9285-4309-A861-1636A5194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4217726"/>
            <a:ext cx="3714750" cy="868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CAA0B8-B6FF-4F33-9880-32DA5B325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" y="5731668"/>
            <a:ext cx="4848225" cy="99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4559D6-1B9B-46C8-B83E-CE581C6B1495}"/>
              </a:ext>
            </a:extLst>
          </p:cNvPr>
          <p:cNvSpPr txBox="1"/>
          <p:nvPr/>
        </p:nvSpPr>
        <p:spPr>
          <a:xfrm>
            <a:off x="7141336" y="6488668"/>
            <a:ext cx="20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Slide credit: S. Seitz</a:t>
            </a:r>
          </a:p>
        </p:txBody>
      </p:sp>
    </p:spTree>
    <p:extLst>
      <p:ext uri="{BB962C8B-B14F-4D97-AF65-F5344CB8AC3E}">
        <p14:creationId xmlns:p14="http://schemas.microsoft.com/office/powerpoint/2010/main" val="1616210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AE2E03-8FEC-4A73-B5F3-76684BC97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2397779"/>
            <a:ext cx="8991600" cy="43957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39B8E6-9197-42CB-898C-AA17AC96902F}"/>
              </a:ext>
            </a:extLst>
          </p:cNvPr>
          <p:cNvSpPr txBox="1">
            <a:spLocks/>
          </p:cNvSpPr>
          <p:nvPr/>
        </p:nvSpPr>
        <p:spPr>
          <a:xfrm>
            <a:off x="76200" y="251479"/>
            <a:ext cx="7886700" cy="1813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/>
              <a:t>Keep in mind:</a:t>
            </a:r>
          </a:p>
          <a:p>
            <a:r>
              <a:rPr lang="en-US"/>
              <a:t>Not all important edges have strong gradients</a:t>
            </a:r>
          </a:p>
          <a:p>
            <a:r>
              <a:rPr lang="en-US"/>
              <a:t>Not all strong gradients are important edges</a:t>
            </a:r>
          </a:p>
        </p:txBody>
      </p:sp>
    </p:spTree>
    <p:extLst>
      <p:ext uri="{BB962C8B-B14F-4D97-AF65-F5344CB8AC3E}">
        <p14:creationId xmlns:p14="http://schemas.microsoft.com/office/powerpoint/2010/main" val="214710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FF51-7E53-423A-85A6-56347C125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the gradient on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5D35C-40B2-466C-9365-0633530AC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How do we approximate           ?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How do we approximate           ?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C2BF94-EBE4-46A3-B16A-555E341B3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94" t="18509" r="43537" b="10337"/>
          <a:stretch/>
        </p:blipFill>
        <p:spPr>
          <a:xfrm>
            <a:off x="4706620" y="2203768"/>
            <a:ext cx="444500" cy="704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3FA8A-0D75-4D11-8D83-32F23E7A5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764" t="18509" r="11068" b="10337"/>
          <a:stretch/>
        </p:blipFill>
        <p:spPr>
          <a:xfrm>
            <a:off x="4706620" y="4250371"/>
            <a:ext cx="444500" cy="70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26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FF51-7E53-423A-85A6-56347C125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the gradient on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5D35C-40B2-466C-9365-0633530AC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How do we approximate           ?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How do we approximate           ?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Finite differencing!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A9BC83-93C3-499E-BC66-E89477515D1F}"/>
              </a:ext>
            </a:extLst>
          </p:cNvPr>
          <p:cNvGrpSpPr/>
          <p:nvPr/>
        </p:nvGrpSpPr>
        <p:grpSpPr>
          <a:xfrm>
            <a:off x="5947410" y="2908619"/>
            <a:ext cx="1028700" cy="438150"/>
            <a:chOff x="6435090" y="2787966"/>
            <a:chExt cx="1028700" cy="4381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9D6288B-F27E-4DC0-9CAF-68FC34E5286A}"/>
                </a:ext>
              </a:extLst>
            </p:cNvPr>
            <p:cNvSpPr/>
            <p:nvPr/>
          </p:nvSpPr>
          <p:spPr>
            <a:xfrm>
              <a:off x="6435090" y="2787966"/>
              <a:ext cx="514350" cy="4381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-1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1ABDF6B-85EC-4E45-83DB-053190572099}"/>
                </a:ext>
              </a:extLst>
            </p:cNvPr>
            <p:cNvSpPr/>
            <p:nvPr/>
          </p:nvSpPr>
          <p:spPr>
            <a:xfrm>
              <a:off x="6949440" y="2787966"/>
              <a:ext cx="514350" cy="4381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2C2BF94-EBE4-46A3-B16A-555E341B3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94" t="18509" r="43537" b="10337"/>
          <a:stretch/>
        </p:blipFill>
        <p:spPr>
          <a:xfrm>
            <a:off x="4706620" y="2203768"/>
            <a:ext cx="444500" cy="704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3FA8A-0D75-4D11-8D83-32F23E7A5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764" t="18509" r="11068" b="10337"/>
          <a:stretch/>
        </p:blipFill>
        <p:spPr>
          <a:xfrm>
            <a:off x="4706620" y="4250371"/>
            <a:ext cx="444500" cy="70485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E4D3E6-F809-4B38-A811-7E76FFE72E80}"/>
              </a:ext>
            </a:extLst>
          </p:cNvPr>
          <p:cNvSpPr txBox="1">
            <a:spLocks/>
          </p:cNvSpPr>
          <p:nvPr/>
        </p:nvSpPr>
        <p:spPr>
          <a:xfrm>
            <a:off x="5821680" y="1825625"/>
            <a:ext cx="29451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pPr marL="0" indent="0">
              <a:buNone/>
            </a:pPr>
            <a:r>
              <a:rPr lang="en-US"/>
              <a:t>convolve with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convolve with</a:t>
            </a:r>
          </a:p>
          <a:p>
            <a:endParaRPr lang="en-US"/>
          </a:p>
          <a:p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ACEFD7-73CC-4611-9DAF-A363B1CBCACD}"/>
              </a:ext>
            </a:extLst>
          </p:cNvPr>
          <p:cNvGrpSpPr/>
          <p:nvPr/>
        </p:nvGrpSpPr>
        <p:grpSpPr>
          <a:xfrm>
            <a:off x="5947410" y="4930774"/>
            <a:ext cx="514350" cy="888364"/>
            <a:chOff x="6435090" y="2787966"/>
            <a:chExt cx="514350" cy="8883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7E4D94-E099-4499-B50B-5AE50500D171}"/>
                </a:ext>
              </a:extLst>
            </p:cNvPr>
            <p:cNvSpPr/>
            <p:nvPr/>
          </p:nvSpPr>
          <p:spPr>
            <a:xfrm>
              <a:off x="6435090" y="2787966"/>
              <a:ext cx="514350" cy="4381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-1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743826-2FE4-4D09-A7DD-CCAA8382BE4E}"/>
                </a:ext>
              </a:extLst>
            </p:cNvPr>
            <p:cNvSpPr/>
            <p:nvPr/>
          </p:nvSpPr>
          <p:spPr>
            <a:xfrm>
              <a:off x="6435090" y="3238180"/>
              <a:ext cx="514350" cy="4381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1252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3815-525D-42F5-8C82-AFE7280A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6023"/>
          </a:xfrm>
        </p:spPr>
        <p:txBody>
          <a:bodyPr>
            <a:normAutofit fontScale="90000"/>
          </a:bodyPr>
          <a:lstStyle/>
          <a:p>
            <a:r>
              <a:rPr lang="en-US"/>
              <a:t>Example of finite differencing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9CA9C9-8E79-4EBD-AD43-21273F4AD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384" y="1382006"/>
            <a:ext cx="4248616" cy="5475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CF9003-BEF8-4F39-A471-3487E45AA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34" y="1508218"/>
            <a:ext cx="3329134" cy="52235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BADB04-9807-4C9E-A27A-A93C8D4F539F}"/>
              </a:ext>
            </a:extLst>
          </p:cNvPr>
          <p:cNvSpPr txBox="1"/>
          <p:nvPr/>
        </p:nvSpPr>
        <p:spPr>
          <a:xfrm>
            <a:off x="5676523" y="1197340"/>
            <a:ext cx="223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Intensity along profile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25093-D67A-4E7E-BB26-94D457DDC8B3}"/>
              </a:ext>
            </a:extLst>
          </p:cNvPr>
          <p:cNvSpPr txBox="1"/>
          <p:nvPr/>
        </p:nvSpPr>
        <p:spPr>
          <a:xfrm>
            <a:off x="5676523" y="4215200"/>
            <a:ext cx="1984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Horizontal gradient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73C8C-2852-4869-B27F-FCC947D767CC}"/>
              </a:ext>
            </a:extLst>
          </p:cNvPr>
          <p:cNvSpPr txBox="1"/>
          <p:nvPr/>
        </p:nvSpPr>
        <p:spPr>
          <a:xfrm>
            <a:off x="5676523" y="6123542"/>
            <a:ext cx="239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peaks are clearly visible</a:t>
            </a:r>
          </a:p>
        </p:txBody>
      </p:sp>
    </p:spTree>
    <p:extLst>
      <p:ext uri="{BB962C8B-B14F-4D97-AF65-F5344CB8AC3E}">
        <p14:creationId xmlns:p14="http://schemas.microsoft.com/office/powerpoint/2010/main" val="4165460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3815-525D-42F5-8C82-AFE7280A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6023"/>
          </a:xfrm>
        </p:spPr>
        <p:txBody>
          <a:bodyPr>
            <a:normAutofit fontScale="90000"/>
          </a:bodyPr>
          <a:lstStyle/>
          <a:p>
            <a:r>
              <a:rPr lang="en-US"/>
              <a:t>If we add a tiny amount of noise to the image...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9CA9C9-8E79-4EBD-AD43-21273F4AD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384" y="1382006"/>
            <a:ext cx="4248616" cy="5475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F25093-D67A-4E7E-BB26-94D457DDC8B3}"/>
              </a:ext>
            </a:extLst>
          </p:cNvPr>
          <p:cNvSpPr txBox="1"/>
          <p:nvPr/>
        </p:nvSpPr>
        <p:spPr>
          <a:xfrm>
            <a:off x="4981783" y="1924674"/>
            <a:ext cx="1984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Horizontal gradient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17CF6-F1B3-498A-9595-01049FCCE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97" y="1382005"/>
            <a:ext cx="4068286" cy="53694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24E77B-B9FF-4C75-BFE0-EB637B1B4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121" y="2294006"/>
            <a:ext cx="4233334" cy="33353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751F63-DE96-4209-ACCE-B125866E6B16}"/>
              </a:ext>
            </a:extLst>
          </p:cNvPr>
          <p:cNvSpPr txBox="1"/>
          <p:nvPr/>
        </p:nvSpPr>
        <p:spPr>
          <a:xfrm>
            <a:off x="5169529" y="5037126"/>
            <a:ext cx="336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smaller peaks are lost in the noise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C0475-1433-44D4-A6C0-1670B11E6A53}"/>
              </a:ext>
            </a:extLst>
          </p:cNvPr>
          <p:cNvSpPr txBox="1"/>
          <p:nvPr/>
        </p:nvSpPr>
        <p:spPr>
          <a:xfrm>
            <a:off x="6933523" y="6488668"/>
            <a:ext cx="2210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Slide credit: D. Hoiem</a:t>
            </a:r>
          </a:p>
        </p:txBody>
      </p:sp>
    </p:spTree>
    <p:extLst>
      <p:ext uri="{BB962C8B-B14F-4D97-AF65-F5344CB8AC3E}">
        <p14:creationId xmlns:p14="http://schemas.microsoft.com/office/powerpoint/2010/main" val="787635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EE7B-6C32-47FC-A2D4-CB91002C1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1D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310C6E-E0E9-41CB-8A08-FC74B7813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837" y="1690689"/>
            <a:ext cx="6410325" cy="3952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D49AF0-11AC-4AAD-B622-14F82522E5C1}"/>
              </a:ext>
            </a:extLst>
          </p:cNvPr>
          <p:cNvSpPr txBox="1"/>
          <p:nvPr/>
        </p:nvSpPr>
        <p:spPr>
          <a:xfrm>
            <a:off x="7206558" y="6492874"/>
            <a:ext cx="20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Slide credit: S. Seitz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07546-687A-4A6F-B420-924375E222C6}"/>
              </a:ext>
            </a:extLst>
          </p:cNvPr>
          <p:cNvSpPr txBox="1"/>
          <p:nvPr/>
        </p:nvSpPr>
        <p:spPr>
          <a:xfrm>
            <a:off x="3902044" y="5698887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Where is the edge?!?</a:t>
            </a:r>
          </a:p>
        </p:txBody>
      </p:sp>
    </p:spTree>
    <p:extLst>
      <p:ext uri="{BB962C8B-B14F-4D97-AF65-F5344CB8AC3E}">
        <p14:creationId xmlns:p14="http://schemas.microsoft.com/office/powerpoint/2010/main" val="117163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D1BD4-B0A6-4C86-A289-8B8C0A709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filtering in 1D: moving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468AF-D446-4B32-B9EA-FA40BBA2A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Replace every value with the average of the pixels in its neighborhood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2B460-B950-4BB4-A0CE-A101A17E5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3056"/>
            <a:ext cx="4977697" cy="3518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E11259-9C69-4050-8463-23EA23972A23}"/>
              </a:ext>
            </a:extLst>
          </p:cNvPr>
          <p:cNvSpPr txBox="1"/>
          <p:nvPr/>
        </p:nvSpPr>
        <p:spPr>
          <a:xfrm>
            <a:off x="6573040" y="6488668"/>
            <a:ext cx="257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Slide credit: S. Marschner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31AFFA-60C9-42F6-B5CC-8537E7D239D8}"/>
              </a:ext>
            </a:extLst>
          </p:cNvPr>
          <p:cNvGrpSpPr/>
          <p:nvPr/>
        </p:nvGrpSpPr>
        <p:grpSpPr>
          <a:xfrm>
            <a:off x="1897157" y="4264025"/>
            <a:ext cx="368300" cy="1009650"/>
            <a:chOff x="3492500" y="4264025"/>
            <a:chExt cx="368300" cy="100965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EBB3E72-DC8F-495D-876F-47DFB1FE37B4}"/>
                </a:ext>
              </a:extLst>
            </p:cNvPr>
            <p:cNvCxnSpPr>
              <a:cxnSpLocks/>
            </p:cNvCxnSpPr>
            <p:nvPr/>
          </p:nvCxnSpPr>
          <p:spPr>
            <a:xfrm>
              <a:off x="3670300" y="4264025"/>
              <a:ext cx="0" cy="10096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044427C-0251-476F-97E1-8AD4927C4B44}"/>
                </a:ext>
              </a:extLst>
            </p:cNvPr>
            <p:cNvCxnSpPr/>
            <p:nvPr/>
          </p:nvCxnSpPr>
          <p:spPr>
            <a:xfrm>
              <a:off x="3492500" y="4264025"/>
              <a:ext cx="3683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A9E7E3C-B03C-4576-B496-6F60D3A9C0A8}"/>
              </a:ext>
            </a:extLst>
          </p:cNvPr>
          <p:cNvSpPr txBox="1"/>
          <p:nvPr/>
        </p:nvSpPr>
        <p:spPr>
          <a:xfrm>
            <a:off x="2081307" y="4264024"/>
            <a:ext cx="91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average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B71876-4EF3-4125-85CB-D60967FB6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4" y="4947450"/>
            <a:ext cx="4495796" cy="122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12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6F79-7FB5-4806-9248-61EF9A0ED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 smooth, then compute gradient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E87BF6-A8DE-4716-9117-1DE4FB1B5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580032"/>
            <a:ext cx="7152238" cy="520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6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DB7A4-9766-4822-881E-DD95B3CD0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3110"/>
            <a:ext cx="7886700" cy="603595"/>
          </a:xfrm>
        </p:spPr>
        <p:txBody>
          <a:bodyPr>
            <a:normAutofit fontScale="90000"/>
          </a:bodyPr>
          <a:lstStyle/>
          <a:p>
            <a:r>
              <a:rPr lang="en-US"/>
              <a:t>Different amounts of smoothing...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F10D4-93C5-457C-A862-5EFF73DD4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36" y="1405550"/>
            <a:ext cx="8293928" cy="270698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D41002-5CFA-4EB6-96DF-63BE24CC9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433887"/>
            <a:ext cx="7886700" cy="101856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Amount of smoothing depends on the value of sigma (width of the gaussian)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D01A1-3CA7-4383-B315-0E06AB238E6F}"/>
              </a:ext>
            </a:extLst>
          </p:cNvPr>
          <p:cNvSpPr txBox="1"/>
          <p:nvPr/>
        </p:nvSpPr>
        <p:spPr>
          <a:xfrm>
            <a:off x="6698843" y="6480224"/>
            <a:ext cx="244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Slide credit: K. Grauman</a:t>
            </a:r>
          </a:p>
        </p:txBody>
      </p:sp>
    </p:spTree>
    <p:extLst>
      <p:ext uri="{BB962C8B-B14F-4D97-AF65-F5344CB8AC3E}">
        <p14:creationId xmlns:p14="http://schemas.microsoft.com/office/powerpoint/2010/main" val="3738856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95B890-16CB-44EE-B181-71C4F936E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511416"/>
            <a:ext cx="7886700" cy="237235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BB6DED-4D65-4890-ACDE-DFEAD15782FE}"/>
              </a:ext>
            </a:extLst>
          </p:cNvPr>
          <p:cNvSpPr txBox="1">
            <a:spLocks/>
          </p:cNvSpPr>
          <p:nvPr/>
        </p:nvSpPr>
        <p:spPr>
          <a:xfrm>
            <a:off x="628650" y="193110"/>
            <a:ext cx="7886700" cy="603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.... show different structures in the gradients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FF2786-76D8-4CF1-AE14-A45F1790D40E}"/>
              </a:ext>
            </a:extLst>
          </p:cNvPr>
          <p:cNvSpPr txBox="1">
            <a:spLocks/>
          </p:cNvSpPr>
          <p:nvPr/>
        </p:nvSpPr>
        <p:spPr>
          <a:xfrm>
            <a:off x="628650" y="4433887"/>
            <a:ext cx="7886700" cy="101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Larger values of sigma: larger scale edges detected</a:t>
            </a:r>
          </a:p>
          <a:p>
            <a:pPr marL="0" indent="0">
              <a:buNone/>
            </a:pPr>
            <a:r>
              <a:rPr lang="en-US"/>
              <a:t>Smaller values of sigma: finer details detected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AAA59-C604-462E-B817-8FDFD5CE5289}"/>
              </a:ext>
            </a:extLst>
          </p:cNvPr>
          <p:cNvSpPr txBox="1"/>
          <p:nvPr/>
        </p:nvSpPr>
        <p:spPr>
          <a:xfrm>
            <a:off x="6698843" y="6480224"/>
            <a:ext cx="244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Slide credit: K. Grauman</a:t>
            </a:r>
          </a:p>
        </p:txBody>
      </p:sp>
    </p:spTree>
    <p:extLst>
      <p:ext uri="{BB962C8B-B14F-4D97-AF65-F5344CB8AC3E}">
        <p14:creationId xmlns:p14="http://schemas.microsoft.com/office/powerpoint/2010/main" val="2503856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2D7AC-A2E7-4C14-B765-0EF589C3C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9AB37-68D3-43C8-9745-05E5EFC71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To compute gradients, convolve with a derivative-of-gaussian filter.</a:t>
            </a:r>
          </a:p>
          <a:p>
            <a:pPr marL="0" indent="0">
              <a:buNone/>
            </a:pPr>
            <a:r>
              <a:rPr lang="en-US"/>
              <a:t>This is equivalent to smoothing with a gaussian and then taking the derivative.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29EFE-8E36-4C1B-A765-34703E1A0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886"/>
          <a:stretch/>
        </p:blipFill>
        <p:spPr>
          <a:xfrm>
            <a:off x="1145829" y="4110273"/>
            <a:ext cx="7369521" cy="1711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FD400-7B31-4A6E-8292-1740FA9F4D6D}"/>
              </a:ext>
            </a:extLst>
          </p:cNvPr>
          <p:cNvSpPr txBox="1"/>
          <p:nvPr/>
        </p:nvSpPr>
        <p:spPr>
          <a:xfrm>
            <a:off x="6698843" y="6480224"/>
            <a:ext cx="244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Slide credit:  S. Lazebnik</a:t>
            </a:r>
          </a:p>
        </p:txBody>
      </p:sp>
    </p:spTree>
    <p:extLst>
      <p:ext uri="{BB962C8B-B14F-4D97-AF65-F5344CB8AC3E}">
        <p14:creationId xmlns:p14="http://schemas.microsoft.com/office/powerpoint/2010/main" val="3997133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2D7AC-A2E7-4C14-B765-0EF589C3C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Derivative-of-gaussian filters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FD400-7B31-4A6E-8292-1740FA9F4D6D}"/>
              </a:ext>
            </a:extLst>
          </p:cNvPr>
          <p:cNvSpPr txBox="1"/>
          <p:nvPr/>
        </p:nvSpPr>
        <p:spPr>
          <a:xfrm>
            <a:off x="6698843" y="6480224"/>
            <a:ext cx="244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Slide credit:  S. Lazebnik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2CD306-926E-4CAE-8BB0-EBB8BD1D6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1413283"/>
            <a:ext cx="66579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08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B1D6-D4D1-4778-A361-9C2DC7E70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01B9F-0D28-4B82-8D10-BED765860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Gaussian smoothing filter</a:t>
            </a:r>
          </a:p>
          <a:p>
            <a:pPr lvl="1"/>
            <a:r>
              <a:rPr lang="en-US"/>
              <a:t>removes “high-frequency” components</a:t>
            </a:r>
          </a:p>
          <a:p>
            <a:pPr lvl="1"/>
            <a:r>
              <a:rPr lang="en-US"/>
              <a:t>values sum to one</a:t>
            </a:r>
          </a:p>
          <a:p>
            <a:r>
              <a:rPr lang="en-US"/>
              <a:t>Derivative filters</a:t>
            </a:r>
          </a:p>
          <a:p>
            <a:pPr lvl="1"/>
            <a:r>
              <a:rPr lang="en-US"/>
              <a:t>contain some negative values</a:t>
            </a:r>
          </a:p>
          <a:p>
            <a:pPr lvl="1"/>
            <a:r>
              <a:rPr lang="en-US"/>
              <a:t>values sum to 0</a:t>
            </a:r>
          </a:p>
          <a:p>
            <a:pPr lvl="1"/>
            <a:r>
              <a:rPr lang="en-US"/>
              <a:t>yield large responses at points with high contrast (e.g. edges)</a:t>
            </a:r>
          </a:p>
        </p:txBody>
      </p:sp>
    </p:spTree>
    <p:extLst>
      <p:ext uri="{BB962C8B-B14F-4D97-AF65-F5344CB8AC3E}">
        <p14:creationId xmlns:p14="http://schemas.microsoft.com/office/powerpoint/2010/main" val="2023422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30C77-BE0B-4357-B9FC-4E5407C19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40714"/>
          </a:xfrm>
        </p:spPr>
        <p:txBody>
          <a:bodyPr>
            <a:normAutofit fontScale="90000"/>
          </a:bodyPr>
          <a:lstStyle/>
          <a:p>
            <a:r>
              <a:rPr lang="en-US"/>
              <a:t>Edge detection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45971-1CF5-4781-8B41-AD1448982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6466"/>
            <a:ext cx="7886700" cy="1481514"/>
          </a:xfrm>
        </p:spPr>
        <p:txBody>
          <a:bodyPr/>
          <a:lstStyle/>
          <a:p>
            <a:r>
              <a:rPr lang="en-US"/>
              <a:t>Approximate gradients along x and y by convolving with derivative-of-gaussian filters</a:t>
            </a:r>
          </a:p>
          <a:p>
            <a:r>
              <a:rPr lang="en-US"/>
              <a:t>Compute gradient magnitude 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20A79-4215-486F-BFE7-328940632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94" t="18509" r="43537" b="10337"/>
          <a:stretch/>
        </p:blipFill>
        <p:spPr>
          <a:xfrm>
            <a:off x="3180305" y="1005841"/>
            <a:ext cx="249078" cy="394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295B3-D015-4DB7-94AE-6A65246474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764" t="18509" r="11068" b="10337"/>
          <a:stretch/>
        </p:blipFill>
        <p:spPr>
          <a:xfrm>
            <a:off x="3687418" y="1005841"/>
            <a:ext cx="249078" cy="394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49C075-FAD1-4E7C-8CE9-5823BA85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155" y="2067223"/>
            <a:ext cx="3148965" cy="643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62DA3-63EA-4FB1-A81F-22CA99714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85"/>
          <a:stretch/>
        </p:blipFill>
        <p:spPr>
          <a:xfrm>
            <a:off x="0" y="2930485"/>
            <a:ext cx="9204960" cy="42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96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30C77-BE0B-4357-B9FC-4E5407C19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40714"/>
          </a:xfrm>
        </p:spPr>
        <p:txBody>
          <a:bodyPr>
            <a:normAutofit fontScale="90000"/>
          </a:bodyPr>
          <a:lstStyle/>
          <a:p>
            <a:r>
              <a:rPr lang="en-US"/>
              <a:t>Canny edge detection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45971-1CF5-4781-8B41-AD1448982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6466"/>
            <a:ext cx="7886700" cy="3984674"/>
          </a:xfrm>
        </p:spPr>
        <p:txBody>
          <a:bodyPr>
            <a:normAutofit/>
          </a:bodyPr>
          <a:lstStyle/>
          <a:p>
            <a:r>
              <a:rPr lang="en-US"/>
              <a:t>Approximate gradients along x and y by convolving with derivative-of-gaussian filters</a:t>
            </a:r>
          </a:p>
          <a:p>
            <a:r>
              <a:rPr lang="en-US"/>
              <a:t>Compute gradient magnitude as</a:t>
            </a:r>
          </a:p>
          <a:p>
            <a:r>
              <a:rPr lang="en-US"/>
              <a:t>Make edges 1-pixel-wide (thinning):</a:t>
            </a:r>
          </a:p>
          <a:p>
            <a:pPr marL="457200" lvl="1" indent="0">
              <a:buNone/>
            </a:pPr>
            <a:r>
              <a:rPr lang="en-US" b="1"/>
              <a:t>non-maxima suppression </a:t>
            </a:r>
            <a:r>
              <a:rPr lang="en-US"/>
              <a:t>along perpendicular direction to edge, i.e. direction of gradient</a:t>
            </a:r>
          </a:p>
          <a:p>
            <a:r>
              <a:rPr lang="en-US"/>
              <a:t>Only keep strong edges</a:t>
            </a:r>
          </a:p>
          <a:p>
            <a:pPr marL="457200" lvl="1" indent="0">
              <a:buNone/>
            </a:pPr>
            <a:r>
              <a:rPr lang="en-US" b="1"/>
              <a:t>hysteresis thresholding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20A79-4215-486F-BFE7-328940632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94" t="18509" r="43537" b="10337"/>
          <a:stretch/>
        </p:blipFill>
        <p:spPr>
          <a:xfrm>
            <a:off x="3180305" y="1005841"/>
            <a:ext cx="249078" cy="394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295B3-D015-4DB7-94AE-6A65246474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764" t="18509" r="11068" b="10337"/>
          <a:stretch/>
        </p:blipFill>
        <p:spPr>
          <a:xfrm>
            <a:off x="3687418" y="1005841"/>
            <a:ext cx="249078" cy="394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49C075-FAD1-4E7C-8CE9-5823BA85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155" y="2067223"/>
            <a:ext cx="3148965" cy="64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26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FF9E1-715E-49FF-B27E-E9E69D77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Non-maxima suppression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AB4EB9-1F5E-46AE-99B3-195737594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610" y="2462214"/>
            <a:ext cx="2952750" cy="2895600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4089577-E893-4B58-B19A-8C0042145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420" y="2462214"/>
            <a:ext cx="2952750" cy="28956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692C914-A745-46BB-99BC-4E6080F5873F}"/>
              </a:ext>
            </a:extLst>
          </p:cNvPr>
          <p:cNvSpPr/>
          <p:nvPr/>
        </p:nvSpPr>
        <p:spPr>
          <a:xfrm>
            <a:off x="6227763" y="4143375"/>
            <a:ext cx="114300" cy="114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891C3-4C40-4B41-952F-C74C772BA1A5}"/>
              </a:ext>
            </a:extLst>
          </p:cNvPr>
          <p:cNvSpPr txBox="1"/>
          <p:nvPr/>
        </p:nvSpPr>
        <p:spPr>
          <a:xfrm>
            <a:off x="689610" y="2193925"/>
            <a:ext cx="6403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of all the possible edge pixels along the line...     keep only </a:t>
            </a:r>
            <a:r>
              <a:rPr lang="en-US">
                <a:solidFill>
                  <a:schemeClr val="accent2"/>
                </a:solidFill>
              </a:rPr>
              <a:t>this one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9A2EEA-0766-4190-8023-9B81FD9DFEC3}"/>
              </a:ext>
            </a:extLst>
          </p:cNvPr>
          <p:cNvCxnSpPr>
            <a:cxnSpLocks/>
          </p:cNvCxnSpPr>
          <p:nvPr/>
        </p:nvCxnSpPr>
        <p:spPr>
          <a:xfrm flipH="1">
            <a:off x="6284913" y="2490789"/>
            <a:ext cx="234950" cy="15954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BBD06B6-C6FF-4157-8DAB-3E3D30046C50}"/>
              </a:ext>
            </a:extLst>
          </p:cNvPr>
          <p:cNvSpPr/>
          <p:nvPr/>
        </p:nvSpPr>
        <p:spPr>
          <a:xfrm>
            <a:off x="689610" y="1824593"/>
            <a:ext cx="1180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Intuitively: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BECE28-0796-4247-BB9B-6549C21E345C}"/>
              </a:ext>
            </a:extLst>
          </p:cNvPr>
          <p:cNvSpPr/>
          <p:nvPr/>
        </p:nvSpPr>
        <p:spPr>
          <a:xfrm>
            <a:off x="628650" y="5739884"/>
            <a:ext cx="8045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... then repeat along the whole edge.  Results in thinning the edge to a 1-pixel width</a:t>
            </a:r>
          </a:p>
        </p:txBody>
      </p:sp>
    </p:spTree>
    <p:extLst>
      <p:ext uri="{BB962C8B-B14F-4D97-AF65-F5344CB8AC3E}">
        <p14:creationId xmlns:p14="http://schemas.microsoft.com/office/powerpoint/2010/main" val="108615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56531-2278-4994-9866-E67FC033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Hysteresis thresholding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09294F-CCEA-4866-960F-F70637546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0380"/>
            <a:ext cx="9144000" cy="236305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5E53EA-DCDC-4CA7-A737-8B5AA892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97966"/>
            <a:ext cx="7886700" cy="39846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Intuitively:</a:t>
            </a:r>
            <a:br>
              <a:rPr lang="en-US"/>
            </a:br>
            <a:r>
              <a:rPr lang="en-US"/>
              <a:t>Use a high threshold to start curves and a low threshold to continue them</a:t>
            </a:r>
            <a:endParaRPr 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ECFCA-AA96-4B23-9F88-0B74FD7F4040}"/>
              </a:ext>
            </a:extLst>
          </p:cNvPr>
          <p:cNvSpPr txBox="1"/>
          <p:nvPr/>
        </p:nvSpPr>
        <p:spPr>
          <a:xfrm>
            <a:off x="6400800" y="5051643"/>
            <a:ext cx="2627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the edge here is weak,</a:t>
            </a:r>
          </a:p>
          <a:p>
            <a:r>
              <a:rPr lang="en-US" sz="1600"/>
              <a:t>but it is kept because it</a:t>
            </a:r>
            <a:br>
              <a:rPr lang="en-US" sz="1600"/>
            </a:br>
            <a:r>
              <a:rPr lang="en-US" sz="1600"/>
              <a:t>is connected to a strong edge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D4A0F-2704-47C6-B862-903EE9F9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50"/>
          <a:stretch/>
        </p:blipFill>
        <p:spPr>
          <a:xfrm>
            <a:off x="2108835" y="4069508"/>
            <a:ext cx="2811780" cy="23630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7E85EA-E7B6-4120-8936-CF90E1394908}"/>
              </a:ext>
            </a:extLst>
          </p:cNvPr>
          <p:cNvSpPr txBox="1"/>
          <p:nvPr/>
        </p:nvSpPr>
        <p:spPr>
          <a:xfrm>
            <a:off x="3657600" y="5706744"/>
            <a:ext cx="3317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this edge is weak</a:t>
            </a:r>
          </a:p>
          <a:p>
            <a:r>
              <a:rPr lang="en-US" sz="1600"/>
              <a:t>and is rejected because</a:t>
            </a:r>
          </a:p>
          <a:p>
            <a:r>
              <a:rPr lang="en-US" sz="1600"/>
              <a:t>it is not connected to any strong edge</a:t>
            </a:r>
          </a:p>
        </p:txBody>
      </p:sp>
    </p:spTree>
    <p:extLst>
      <p:ext uri="{BB962C8B-B14F-4D97-AF65-F5344CB8AC3E}">
        <p14:creationId xmlns:p14="http://schemas.microsoft.com/office/powerpoint/2010/main" val="2066756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0366-D611-44F9-BA32-96EB220F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6BA7D-C47E-4C20-A5A5-CC441B841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 convolution is a </a:t>
            </a:r>
            <a:r>
              <a:rPr lang="en-US" b="1"/>
              <a:t>weighted moving average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/>
              <a:t>The sequence of weights a[j] is called filter or convolution kernel.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EA5AA7-D445-4FF8-9F1C-5FCE30B56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2533650"/>
            <a:ext cx="5591175" cy="118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94C4FF-73B1-43EA-AC73-093E721F6EFD}"/>
              </a:ext>
            </a:extLst>
          </p:cNvPr>
          <p:cNvSpPr txBox="1"/>
          <p:nvPr/>
        </p:nvSpPr>
        <p:spPr>
          <a:xfrm>
            <a:off x="6573040" y="6508748"/>
            <a:ext cx="257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Slide credit: S. Marschner</a:t>
            </a:r>
          </a:p>
        </p:txBody>
      </p:sp>
    </p:spTree>
    <p:extLst>
      <p:ext uri="{BB962C8B-B14F-4D97-AF65-F5344CB8AC3E}">
        <p14:creationId xmlns:p14="http://schemas.microsoft.com/office/powerpoint/2010/main" val="1305414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F927-705C-4FB2-867B-17D610AC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B53326-5E6E-4944-9C5E-C5A00D546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7650" y="161132"/>
            <a:ext cx="9639300" cy="5622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BA1157-1BFB-491E-BE45-CE6979FE7CA4}"/>
              </a:ext>
            </a:extLst>
          </p:cNvPr>
          <p:cNvSpPr txBox="1"/>
          <p:nvPr/>
        </p:nvSpPr>
        <p:spPr>
          <a:xfrm>
            <a:off x="6979818" y="6512202"/>
            <a:ext cx="216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Slide credit: L. Fei-Fei</a:t>
            </a:r>
          </a:p>
        </p:txBody>
      </p:sp>
    </p:spTree>
    <p:extLst>
      <p:ext uri="{BB962C8B-B14F-4D97-AF65-F5344CB8AC3E}">
        <p14:creationId xmlns:p14="http://schemas.microsoft.com/office/powerpoint/2010/main" val="6573915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F927-705C-4FB2-867B-17D610AC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A1157-1BFB-491E-BE45-CE6979FE7CA4}"/>
              </a:ext>
            </a:extLst>
          </p:cNvPr>
          <p:cNvSpPr txBox="1"/>
          <p:nvPr/>
        </p:nvSpPr>
        <p:spPr>
          <a:xfrm>
            <a:off x="6979818" y="6512202"/>
            <a:ext cx="216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Slide credit: L. Fei-Fei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F4DE5C-9623-4E6D-BF8F-DA0F07387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7B60E4-34CC-4297-A161-3F4363C3E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376362"/>
            <a:ext cx="88296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11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F927-705C-4FB2-867B-17D610AC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B53326-5E6E-4944-9C5E-C5A00D546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7650" y="161132"/>
            <a:ext cx="9639300" cy="5622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BA1157-1BFB-491E-BE45-CE6979FE7CA4}"/>
              </a:ext>
            </a:extLst>
          </p:cNvPr>
          <p:cNvSpPr txBox="1"/>
          <p:nvPr/>
        </p:nvSpPr>
        <p:spPr>
          <a:xfrm>
            <a:off x="6979818" y="6512202"/>
            <a:ext cx="216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Slide credit: L. Fei-Fei</a:t>
            </a:r>
          </a:p>
        </p:txBody>
      </p:sp>
    </p:spTree>
    <p:extLst>
      <p:ext uri="{BB962C8B-B14F-4D97-AF65-F5344CB8AC3E}">
        <p14:creationId xmlns:p14="http://schemas.microsoft.com/office/powerpoint/2010/main" val="1907458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1740-867C-4751-BF99-1361243F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 of gaussian sigma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F1091E-AACA-4E14-A2DA-9CE7FF057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49490"/>
            <a:ext cx="9144000" cy="35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79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56385-4622-4C6A-90B6-C7A906E37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88" y="0"/>
            <a:ext cx="6548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20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C486A-9816-44BB-BCF5-FD9FE605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1D convolution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F9284-0F3D-4414-9087-B6248DF23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Using a bell-shaped kernel </a:t>
            </a:r>
            <a:br>
              <a:rPr lang="en-US"/>
            </a:br>
            <a:r>
              <a:rPr lang="en-US"/>
              <a:t>a = [1, 4, 6, 4, 1] / 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65D70-F33A-4E61-BF21-16C8C365B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184" y="2314574"/>
            <a:ext cx="5178853" cy="374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42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3125-063A-48B6-8268-79E26C1D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2D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B3615-DCAD-4DA8-8775-F46FD1426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Same as 1D, with one more index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Now the filter is a rectangle you slide around over a grid of numbers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3ACF6-BFF3-4276-9358-20A050EB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3" y="2366963"/>
            <a:ext cx="6291654" cy="1062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1BF65-3A25-46F8-AD08-B18941D8E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31" y="4105274"/>
            <a:ext cx="2253763" cy="25618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450090-9A6D-466B-8D6B-7F7EB19584C4}"/>
              </a:ext>
            </a:extLst>
          </p:cNvPr>
          <p:cNvSpPr txBox="1"/>
          <p:nvPr/>
        </p:nvSpPr>
        <p:spPr>
          <a:xfrm>
            <a:off x="4800600" y="617696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18D03-6A3B-4CDE-8F45-4A9842B0C369}"/>
              </a:ext>
            </a:extLst>
          </p:cNvPr>
          <p:cNvSpPr txBox="1"/>
          <p:nvPr/>
        </p:nvSpPr>
        <p:spPr>
          <a:xfrm>
            <a:off x="4656287" y="443865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447391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335A4-502D-4D80-8548-5BEBBC7CC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87F2E3-6E32-4B8F-B6EB-E4A0D822C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18076"/>
            <a:ext cx="7886700" cy="356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99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1E62-295C-41FB-8F02-A1E6330F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F96DC1-43FA-47F2-BB51-6F9308750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96874"/>
            <a:ext cx="7886700" cy="360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61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79C32-B287-43E4-A866-A3E0BE1F9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Smoothing with gaussian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A47E5-6974-4C64-9B84-ADC4AA6DB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Variance (sigma) determines the amount of smoothing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C19D1-FA4A-4C3A-9208-C4284B068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0627"/>
            <a:ext cx="9144000" cy="35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65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1194</TotalTime>
  <Words>665</Words>
  <Application>Microsoft Office PowerPoint</Application>
  <PresentationFormat>On-screen Show (4:3)</PresentationFormat>
  <Paragraphs>162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Local Filtering and Edge Detection</vt:lpstr>
      <vt:lpstr>Local filtering</vt:lpstr>
      <vt:lpstr>Simple filtering in 1D: moving average</vt:lpstr>
      <vt:lpstr>Convolution</vt:lpstr>
      <vt:lpstr>1D convolution example</vt:lpstr>
      <vt:lpstr>2D convolution</vt:lpstr>
      <vt:lpstr>Example</vt:lpstr>
      <vt:lpstr>Example</vt:lpstr>
      <vt:lpstr>Smoothing with gaussian filters</vt:lpstr>
      <vt:lpstr>Example</vt:lpstr>
      <vt:lpstr>Example</vt:lpstr>
      <vt:lpstr>Example</vt:lpstr>
      <vt:lpstr>Example</vt:lpstr>
      <vt:lpstr>Example</vt:lpstr>
      <vt:lpstr>Example</vt:lpstr>
      <vt:lpstr>Sharpening</vt:lpstr>
      <vt:lpstr>Why does sharpening work?</vt:lpstr>
      <vt:lpstr>Edge detection</vt:lpstr>
      <vt:lpstr>Edges are important features when we look at images!</vt:lpstr>
      <vt:lpstr>Causes of edges</vt:lpstr>
      <vt:lpstr>What is an edge?</vt:lpstr>
      <vt:lpstr>In 2D...</vt:lpstr>
      <vt:lpstr>Gradient direction and strength</vt:lpstr>
      <vt:lpstr>PowerPoint Presentation</vt:lpstr>
      <vt:lpstr>Computing the gradient on an image</vt:lpstr>
      <vt:lpstr>Computing the gradient on an image</vt:lpstr>
      <vt:lpstr>Example of finite differencing</vt:lpstr>
      <vt:lpstr>If we add a tiny amount of noise to the image...</vt:lpstr>
      <vt:lpstr>Another 1D example</vt:lpstr>
      <vt:lpstr>Solution: smooth, then compute gradient</vt:lpstr>
      <vt:lpstr>Different amounts of smoothing...</vt:lpstr>
      <vt:lpstr>PowerPoint Presentation</vt:lpstr>
      <vt:lpstr>In practice</vt:lpstr>
      <vt:lpstr>Derivative-of-gaussian filters</vt:lpstr>
      <vt:lpstr>Notes</vt:lpstr>
      <vt:lpstr>Edge detection summary</vt:lpstr>
      <vt:lpstr>Canny edge detection algorithm</vt:lpstr>
      <vt:lpstr>Non-maxima suppression</vt:lpstr>
      <vt:lpstr>Hysteresis thresholding</vt:lpstr>
      <vt:lpstr>PowerPoint Presentation</vt:lpstr>
      <vt:lpstr>PowerPoint Presentation</vt:lpstr>
      <vt:lpstr>PowerPoint Presentation</vt:lpstr>
      <vt:lpstr>Effect of gaussian sigma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Alessandro</dc:creator>
  <cp:lastModifiedBy>Alessandro</cp:lastModifiedBy>
  <cp:revision>50</cp:revision>
  <dcterms:created xsi:type="dcterms:W3CDTF">2019-02-18T20:11:37Z</dcterms:created>
  <dcterms:modified xsi:type="dcterms:W3CDTF">2019-02-26T07:59:15Z</dcterms:modified>
</cp:coreProperties>
</file>